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10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877378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em Python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376976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Os operadores em Python são ferramentas essenciais para realizar operações matemáticas, tomar decisões, comparar valores e trabalhar com objetos e sequências. Eles permitem que você crie programas mais eficientes e expressivos, abrindo um leque de possibilidades para a resolução de problemas e a construção de soluções inovadoras.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921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7389" y="3285887"/>
            <a:ext cx="5384363" cy="672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4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Aritméticos</a:t>
            </a:r>
            <a:endParaRPr lang="en-US" sz="4240" dirty="0"/>
          </a:p>
        </p:txBody>
      </p:sp>
      <p:sp>
        <p:nvSpPr>
          <p:cNvPr id="6" name="Shape 2"/>
          <p:cNvSpPr/>
          <p:nvPr/>
        </p:nvSpPr>
        <p:spPr>
          <a:xfrm>
            <a:off x="1967389" y="4524137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2135386" y="4604861"/>
            <a:ext cx="148590" cy="323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4"/>
              </a:lnSpc>
              <a:buNone/>
            </a:pPr>
            <a:r>
              <a:rPr lang="en-US" sz="25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544" dirty="0"/>
          </a:p>
        </p:txBody>
      </p:sp>
      <p:sp>
        <p:nvSpPr>
          <p:cNvPr id="8" name="Text 4"/>
          <p:cNvSpPr/>
          <p:nvPr/>
        </p:nvSpPr>
        <p:spPr>
          <a:xfrm>
            <a:off x="2667238" y="4524137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2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Adição (+)</a:t>
            </a:r>
            <a:endParaRPr lang="en-US" sz="2120" dirty="0"/>
          </a:p>
        </p:txBody>
      </p:sp>
      <p:sp>
        <p:nvSpPr>
          <p:cNvPr id="9" name="Text 5"/>
          <p:cNvSpPr/>
          <p:nvPr/>
        </p:nvSpPr>
        <p:spPr>
          <a:xfrm>
            <a:off x="2667238" y="4989790"/>
            <a:ext cx="4540329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169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Soma dois valores. Por exemplo, `resultado = 10 + 5` resultará em `15`.</a:t>
            </a:r>
            <a:endParaRPr lang="en-US" sz="1696" dirty="0"/>
          </a:p>
        </p:txBody>
      </p:sp>
      <p:sp>
        <p:nvSpPr>
          <p:cNvPr id="10" name="Shape 6"/>
          <p:cNvSpPr/>
          <p:nvPr/>
        </p:nvSpPr>
        <p:spPr>
          <a:xfrm>
            <a:off x="7422833" y="4524137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7574280" y="4604861"/>
            <a:ext cx="181570" cy="323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4"/>
              </a:lnSpc>
              <a:buNone/>
            </a:pPr>
            <a:r>
              <a:rPr lang="en-US" sz="25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544" dirty="0"/>
          </a:p>
        </p:txBody>
      </p:sp>
      <p:sp>
        <p:nvSpPr>
          <p:cNvPr id="12" name="Text 8"/>
          <p:cNvSpPr/>
          <p:nvPr/>
        </p:nvSpPr>
        <p:spPr>
          <a:xfrm>
            <a:off x="8122682" y="4524137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2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Subtração (-)</a:t>
            </a:r>
            <a:endParaRPr lang="en-US" sz="2120" dirty="0"/>
          </a:p>
        </p:txBody>
      </p:sp>
      <p:sp>
        <p:nvSpPr>
          <p:cNvPr id="13" name="Text 9"/>
          <p:cNvSpPr/>
          <p:nvPr/>
        </p:nvSpPr>
        <p:spPr>
          <a:xfrm>
            <a:off x="8122682" y="4989790"/>
            <a:ext cx="4540329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169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Subtrai o segundo valor do primeiro. Por exemplo, `resultado = 10 - 5` resultará em `5`.</a:t>
            </a:r>
            <a:endParaRPr lang="en-US" sz="1696" dirty="0"/>
          </a:p>
        </p:txBody>
      </p:sp>
      <p:sp>
        <p:nvSpPr>
          <p:cNvPr id="14" name="Shape 10"/>
          <p:cNvSpPr/>
          <p:nvPr/>
        </p:nvSpPr>
        <p:spPr>
          <a:xfrm>
            <a:off x="1967389" y="6136481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2119670" y="6217206"/>
            <a:ext cx="179903" cy="323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4"/>
              </a:lnSpc>
              <a:buNone/>
            </a:pPr>
            <a:r>
              <a:rPr lang="en-US" sz="25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544" dirty="0"/>
          </a:p>
        </p:txBody>
      </p:sp>
      <p:sp>
        <p:nvSpPr>
          <p:cNvPr id="16" name="Text 12"/>
          <p:cNvSpPr/>
          <p:nvPr/>
        </p:nvSpPr>
        <p:spPr>
          <a:xfrm>
            <a:off x="2667238" y="6136481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2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Multiplicação (*)</a:t>
            </a:r>
            <a:endParaRPr lang="en-US" sz="2120" dirty="0"/>
          </a:p>
        </p:txBody>
      </p:sp>
      <p:sp>
        <p:nvSpPr>
          <p:cNvPr id="17" name="Text 13"/>
          <p:cNvSpPr/>
          <p:nvPr/>
        </p:nvSpPr>
        <p:spPr>
          <a:xfrm>
            <a:off x="2667238" y="6602135"/>
            <a:ext cx="4540329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169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Multiplica dois valores. Por exemplo, `resultado = 10 * 5` resultará em `50`.</a:t>
            </a:r>
            <a:endParaRPr lang="en-US" sz="1696" dirty="0"/>
          </a:p>
        </p:txBody>
      </p:sp>
      <p:sp>
        <p:nvSpPr>
          <p:cNvPr id="18" name="Shape 14"/>
          <p:cNvSpPr/>
          <p:nvPr/>
        </p:nvSpPr>
        <p:spPr>
          <a:xfrm>
            <a:off x="7422833" y="6136481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7574994" y="6217206"/>
            <a:ext cx="180261" cy="323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4"/>
              </a:lnSpc>
              <a:buNone/>
            </a:pPr>
            <a:r>
              <a:rPr lang="en-US" sz="25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544" dirty="0"/>
          </a:p>
        </p:txBody>
      </p:sp>
      <p:sp>
        <p:nvSpPr>
          <p:cNvPr id="20" name="Text 16"/>
          <p:cNvSpPr/>
          <p:nvPr/>
        </p:nvSpPr>
        <p:spPr>
          <a:xfrm>
            <a:off x="8122682" y="6136481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2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Divisão (/)</a:t>
            </a:r>
            <a:endParaRPr lang="en-US" sz="2120" dirty="0"/>
          </a:p>
        </p:txBody>
      </p:sp>
      <p:sp>
        <p:nvSpPr>
          <p:cNvPr id="21" name="Text 17"/>
          <p:cNvSpPr/>
          <p:nvPr/>
        </p:nvSpPr>
        <p:spPr>
          <a:xfrm>
            <a:off x="8122682" y="6602135"/>
            <a:ext cx="4540329" cy="1033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169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Divide o primeiro valor pelo segundo, retornando um número de ponto flutuante. Por exemplo, `resultado = 10 / 2` resultará em `5.0`.</a:t>
            </a:r>
            <a:endParaRPr lang="en-US" sz="169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326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1114" y="3701058"/>
            <a:ext cx="9865400" cy="7580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70"/>
              </a:lnSpc>
              <a:buNone/>
            </a:pPr>
            <a:r>
              <a:rPr lang="en-US" sz="4776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Aritméticos (Continuação)</a:t>
            </a:r>
            <a:endParaRPr lang="en-US" sz="4776" dirty="0"/>
          </a:p>
        </p:txBody>
      </p:sp>
      <p:sp>
        <p:nvSpPr>
          <p:cNvPr id="6" name="Shape 2"/>
          <p:cNvSpPr/>
          <p:nvPr/>
        </p:nvSpPr>
        <p:spPr>
          <a:xfrm>
            <a:off x="1291114" y="5095875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480304" y="5186720"/>
            <a:ext cx="167402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6"/>
              </a:lnSpc>
              <a:buNone/>
            </a:pPr>
            <a:r>
              <a:rPr lang="en-US" sz="286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866" dirty="0"/>
          </a:p>
        </p:txBody>
      </p:sp>
      <p:sp>
        <p:nvSpPr>
          <p:cNvPr id="8" name="Text 4"/>
          <p:cNvSpPr/>
          <p:nvPr/>
        </p:nvSpPr>
        <p:spPr>
          <a:xfrm>
            <a:off x="2079427" y="5095875"/>
            <a:ext cx="3032641" cy="378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5"/>
              </a:lnSpc>
              <a:buNone/>
            </a:pPr>
            <a:r>
              <a:rPr lang="en-US" sz="23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Divisão Inteira (//)</a:t>
            </a:r>
            <a:endParaRPr lang="en-US" sz="2388" dirty="0"/>
          </a:p>
        </p:txBody>
      </p:sp>
      <p:sp>
        <p:nvSpPr>
          <p:cNvPr id="9" name="Text 5"/>
          <p:cNvSpPr/>
          <p:nvPr/>
        </p:nvSpPr>
        <p:spPr>
          <a:xfrm>
            <a:off x="2079427" y="5620345"/>
            <a:ext cx="3066098" cy="19407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7"/>
              </a:lnSpc>
              <a:buNone/>
            </a:pPr>
            <a:r>
              <a:rPr lang="en-US" sz="19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Divide o primeiro valor pelo segundo, retornando apenas a parte inteira do resultado. Por exemplo, `resultado = 10 // 3` resultará em `3`.</a:t>
            </a:r>
            <a:endParaRPr lang="en-US" sz="1910" dirty="0"/>
          </a:p>
        </p:txBody>
      </p:sp>
      <p:sp>
        <p:nvSpPr>
          <p:cNvPr id="10" name="Shape 6"/>
          <p:cNvSpPr/>
          <p:nvPr/>
        </p:nvSpPr>
        <p:spPr>
          <a:xfrm>
            <a:off x="5388054" y="5095875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5558671" y="5186720"/>
            <a:ext cx="204549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6"/>
              </a:lnSpc>
              <a:buNone/>
            </a:pPr>
            <a:r>
              <a:rPr lang="en-US" sz="286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866" dirty="0"/>
          </a:p>
        </p:txBody>
      </p:sp>
      <p:sp>
        <p:nvSpPr>
          <p:cNvPr id="12" name="Text 8"/>
          <p:cNvSpPr/>
          <p:nvPr/>
        </p:nvSpPr>
        <p:spPr>
          <a:xfrm>
            <a:off x="6176367" y="5095875"/>
            <a:ext cx="3032641" cy="378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5"/>
              </a:lnSpc>
              <a:buNone/>
            </a:pPr>
            <a:r>
              <a:rPr lang="en-US" sz="23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Módulo (%)</a:t>
            </a:r>
            <a:endParaRPr lang="en-US" sz="2388" dirty="0"/>
          </a:p>
        </p:txBody>
      </p:sp>
      <p:sp>
        <p:nvSpPr>
          <p:cNvPr id="13" name="Text 9"/>
          <p:cNvSpPr/>
          <p:nvPr/>
        </p:nvSpPr>
        <p:spPr>
          <a:xfrm>
            <a:off x="6176367" y="5620345"/>
            <a:ext cx="3066098" cy="11644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7"/>
              </a:lnSpc>
              <a:buNone/>
            </a:pPr>
            <a:r>
              <a:rPr lang="en-US" sz="19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Retorna o resto da divisão. Por exemplo, `resultado = 10 % 3` resultará em `1`.</a:t>
            </a:r>
            <a:endParaRPr lang="en-US" sz="1910" dirty="0"/>
          </a:p>
        </p:txBody>
      </p:sp>
      <p:sp>
        <p:nvSpPr>
          <p:cNvPr id="14" name="Shape 10"/>
          <p:cNvSpPr/>
          <p:nvPr/>
        </p:nvSpPr>
        <p:spPr>
          <a:xfrm>
            <a:off x="9484995" y="5095875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9656445" y="5186720"/>
            <a:ext cx="202763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6"/>
              </a:lnSpc>
              <a:buNone/>
            </a:pPr>
            <a:r>
              <a:rPr lang="en-US" sz="286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866" dirty="0"/>
          </a:p>
        </p:txBody>
      </p:sp>
      <p:sp>
        <p:nvSpPr>
          <p:cNvPr id="16" name="Text 12"/>
          <p:cNvSpPr/>
          <p:nvPr/>
        </p:nvSpPr>
        <p:spPr>
          <a:xfrm>
            <a:off x="10273308" y="5095875"/>
            <a:ext cx="3032641" cy="378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5"/>
              </a:lnSpc>
              <a:buNone/>
            </a:pPr>
            <a:r>
              <a:rPr lang="en-US" sz="23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Exponenciação (**)</a:t>
            </a:r>
            <a:endParaRPr lang="en-US" sz="2388" dirty="0"/>
          </a:p>
        </p:txBody>
      </p:sp>
      <p:sp>
        <p:nvSpPr>
          <p:cNvPr id="17" name="Text 13"/>
          <p:cNvSpPr/>
          <p:nvPr/>
        </p:nvSpPr>
        <p:spPr>
          <a:xfrm>
            <a:off x="10273308" y="5620345"/>
            <a:ext cx="3066098" cy="1552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7"/>
              </a:lnSpc>
              <a:buNone/>
            </a:pPr>
            <a:r>
              <a:rPr lang="en-US" sz="19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Eleva o primeiro valor à potência do segundo. Por exemplo, `resultado = 2 ** 3` resultará em `8`.</a:t>
            </a:r>
            <a:endParaRPr lang="en-US" sz="19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185029" y="2010132"/>
            <a:ext cx="658522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de Atribuição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185029" y="339875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Atribuição Simples (=)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185029" y="4031337"/>
            <a:ext cx="36847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Atribui um valor a uma variável. Por exemplo, `x = 5` atribui o valor `5` à variável `x`.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79613" y="3398758"/>
            <a:ext cx="360890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Atribuição com Adição (+=)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479613" y="4031337"/>
            <a:ext cx="368474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Soma um valor à variável e atribui o resultado à mesma variável. Por exemplo, `x += 3` é equivalente a `x = x + 3`.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74198" y="3398758"/>
            <a:ext cx="3684746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Atribuição com Subtração (-=)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774198" y="4417100"/>
            <a:ext cx="368474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Subtrai um valor da variável e atribui o resultado à mesma variável. Por exemplo, `x -= 2` é equivalente a `x = x - 2`.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185029" y="2400538"/>
            <a:ext cx="104730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de Atribuição (Continuação)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185029" y="3789164"/>
            <a:ext cx="45211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Atribuição com Multiplicação (*=)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185029" y="4421743"/>
            <a:ext cx="58289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Multiplica a variável por um valor e atribui o resultado à mesma variável. Por exemplo, `x *= 4` é equivalente a `x = x * 4`.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810" y="3789164"/>
            <a:ext cx="364593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Atribuição com Divisão (/=)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810" y="4421743"/>
            <a:ext cx="58289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Divide a variável por um valor e atribui o resultado à mesma variável. Por exemplo, `x /= 2` é equivalente a `x = x / 2`.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116" y="579834"/>
            <a:ext cx="6117074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2"/>
              </a:lnSpc>
              <a:buNone/>
            </a:pPr>
            <a:r>
              <a:rPr lang="en-US" sz="4146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de Comparação</a:t>
            </a:r>
            <a:endParaRPr lang="en-US" sz="4146" dirty="0"/>
          </a:p>
        </p:txBody>
      </p:sp>
      <p:sp>
        <p:nvSpPr>
          <p:cNvPr id="6" name="Shape 2"/>
          <p:cNvSpPr/>
          <p:nvPr/>
        </p:nvSpPr>
        <p:spPr>
          <a:xfrm>
            <a:off x="737116" y="1790700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901422" y="1869638"/>
            <a:ext cx="145256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488" dirty="0"/>
          </a:p>
        </p:txBody>
      </p:sp>
      <p:sp>
        <p:nvSpPr>
          <p:cNvPr id="8" name="Text 4"/>
          <p:cNvSpPr/>
          <p:nvPr/>
        </p:nvSpPr>
        <p:spPr>
          <a:xfrm>
            <a:off x="1421487" y="1790700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Igualdade (==)</a:t>
            </a:r>
            <a:endParaRPr lang="en-US" sz="2073" dirty="0"/>
          </a:p>
        </p:txBody>
      </p:sp>
      <p:sp>
        <p:nvSpPr>
          <p:cNvPr id="9" name="Text 5"/>
          <p:cNvSpPr/>
          <p:nvPr/>
        </p:nvSpPr>
        <p:spPr>
          <a:xfrm>
            <a:off x="1421487" y="2245995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dois valores são iguais. Por exemplo, `x = (5 == 5)` resultará em `True`.</a:t>
            </a:r>
            <a:endParaRPr lang="en-US" sz="1658" dirty="0"/>
          </a:p>
        </p:txBody>
      </p:sp>
      <p:sp>
        <p:nvSpPr>
          <p:cNvPr id="10" name="Shape 6"/>
          <p:cNvSpPr/>
          <p:nvPr/>
        </p:nvSpPr>
        <p:spPr>
          <a:xfrm>
            <a:off x="737116" y="3367326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885230" y="3446264"/>
            <a:ext cx="177522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488" dirty="0"/>
          </a:p>
        </p:txBody>
      </p:sp>
      <p:sp>
        <p:nvSpPr>
          <p:cNvPr id="12" name="Text 8"/>
          <p:cNvSpPr/>
          <p:nvPr/>
        </p:nvSpPr>
        <p:spPr>
          <a:xfrm>
            <a:off x="1421487" y="3367326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Diferença (!=)</a:t>
            </a:r>
            <a:endParaRPr lang="en-US" sz="2073" dirty="0"/>
          </a:p>
        </p:txBody>
      </p:sp>
      <p:sp>
        <p:nvSpPr>
          <p:cNvPr id="13" name="Text 9"/>
          <p:cNvSpPr/>
          <p:nvPr/>
        </p:nvSpPr>
        <p:spPr>
          <a:xfrm>
            <a:off x="1421487" y="3822621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dois valores são diferentes. Por exemplo, `x = (5 != 3)` resultará em `True`.</a:t>
            </a:r>
            <a:endParaRPr lang="en-US" sz="1658" dirty="0"/>
          </a:p>
        </p:txBody>
      </p:sp>
      <p:sp>
        <p:nvSpPr>
          <p:cNvPr id="14" name="Shape 10"/>
          <p:cNvSpPr/>
          <p:nvPr/>
        </p:nvSpPr>
        <p:spPr>
          <a:xfrm>
            <a:off x="737116" y="4943951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886063" y="5022890"/>
            <a:ext cx="175974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488" dirty="0"/>
          </a:p>
        </p:txBody>
      </p:sp>
      <p:sp>
        <p:nvSpPr>
          <p:cNvPr id="16" name="Text 12"/>
          <p:cNvSpPr/>
          <p:nvPr/>
        </p:nvSpPr>
        <p:spPr>
          <a:xfrm>
            <a:off x="1421487" y="4943951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Maior que (&gt;)</a:t>
            </a:r>
            <a:endParaRPr lang="en-US" sz="2073" dirty="0"/>
          </a:p>
        </p:txBody>
      </p:sp>
      <p:sp>
        <p:nvSpPr>
          <p:cNvPr id="17" name="Text 13"/>
          <p:cNvSpPr/>
          <p:nvPr/>
        </p:nvSpPr>
        <p:spPr>
          <a:xfrm>
            <a:off x="1421487" y="5399246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o primeiro valor é maior que o segundo. Por exemplo, `x = (5 &gt; 3)` resultará em `True`.</a:t>
            </a:r>
            <a:endParaRPr lang="en-US" sz="1658" dirty="0"/>
          </a:p>
        </p:txBody>
      </p:sp>
      <p:sp>
        <p:nvSpPr>
          <p:cNvPr id="18" name="Shape 14"/>
          <p:cNvSpPr/>
          <p:nvPr/>
        </p:nvSpPr>
        <p:spPr>
          <a:xfrm>
            <a:off x="737116" y="6520577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885944" y="6599515"/>
            <a:ext cx="176212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488" dirty="0"/>
          </a:p>
        </p:txBody>
      </p:sp>
      <p:sp>
        <p:nvSpPr>
          <p:cNvPr id="20" name="Text 16"/>
          <p:cNvSpPr/>
          <p:nvPr/>
        </p:nvSpPr>
        <p:spPr>
          <a:xfrm>
            <a:off x="1421487" y="6520577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Menor que (&lt;)</a:t>
            </a:r>
            <a:endParaRPr lang="en-US" sz="2073" dirty="0"/>
          </a:p>
        </p:txBody>
      </p:sp>
      <p:sp>
        <p:nvSpPr>
          <p:cNvPr id="21" name="Text 17"/>
          <p:cNvSpPr/>
          <p:nvPr/>
        </p:nvSpPr>
        <p:spPr>
          <a:xfrm>
            <a:off x="1421487" y="6975872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o primeiro valor é menor que o segundo. Por exemplo, `x = (5 &lt; 3)` resultará em `False`.</a:t>
            </a:r>
            <a:endParaRPr lang="en-US" sz="16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5029" y="4088606"/>
            <a:ext cx="1106066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de Comparação (Continuação)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1185029" y="5508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377553" y="5600581"/>
            <a:ext cx="17037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987272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Maior ou igual a (&gt;=)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987272" y="6041946"/>
            <a:ext cx="520446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o primeiro valor é maior ou igual ao segundo. Por exemplo, `x = (5 &gt;= 5)` resultará em `True`.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7438549" y="5508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7612142" y="5600581"/>
            <a:ext cx="20812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8240792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Menor ou igual a (&lt;=)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8240792" y="6041946"/>
            <a:ext cx="520446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o primeiro valor é menor ou igual ao segundo. Por exemplo, `x = (3 &lt;= 5)` resultará em `True`.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23749"/>
            <a:ext cx="671048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Operadores de Identidade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8432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056561" y="2935724"/>
            <a:ext cx="17037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8432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É (is)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3377089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dois objetos são o mesmo objeto na memória. Por exemplo, `x = [1, 2, 3]` e `y = x`, então `x is y` resultará em `True`.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50867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037630" y="5179219"/>
            <a:ext cx="20812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508670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Não é (is not)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5620583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 se dois objetos não são o mesmo objeto na memória. Por exemplo, `x = [1, 2, 3]` e `y = [1, 2, 3]`, então `x is not y` resultará em `True`.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Microsoft Office PowerPoint</Application>
  <PresentationFormat>Personalizar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Asar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CARLOS MANOEL SILVEIRA DA SILVA</cp:lastModifiedBy>
  <cp:revision>2</cp:revision>
  <dcterms:created xsi:type="dcterms:W3CDTF">2024-08-24T19:18:51Z</dcterms:created>
  <dcterms:modified xsi:type="dcterms:W3CDTF">2024-08-24T20:22:49Z</dcterms:modified>
</cp:coreProperties>
</file>